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  <p:sldMasterId id="2147483748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7" r:id="rId7"/>
    <p:sldId id="258" r:id="rId8"/>
    <p:sldId id="259" r:id="rId9"/>
    <p:sldId id="275" r:id="rId10"/>
    <p:sldId id="262" r:id="rId11"/>
    <p:sldId id="282" r:id="rId12"/>
    <p:sldId id="261" r:id="rId13"/>
    <p:sldId id="263" r:id="rId14"/>
    <p:sldId id="283" r:id="rId15"/>
    <p:sldId id="264" r:id="rId16"/>
    <p:sldId id="277" r:id="rId17"/>
    <p:sldId id="279" r:id="rId18"/>
    <p:sldId id="266" r:id="rId19"/>
    <p:sldId id="284" r:id="rId20"/>
    <p:sldId id="268" r:id="rId21"/>
    <p:sldId id="276" r:id="rId22"/>
    <p:sldId id="280" r:id="rId23"/>
    <p:sldId id="274" r:id="rId24"/>
    <p:sldId id="281" r:id="rId25"/>
    <p:sldId id="285" r:id="rId26"/>
    <p:sldId id="286" r:id="rId27"/>
    <p:sldId id="287" r:id="rId28"/>
    <p:sldId id="278" r:id="rId2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cunar\Desktop\Bud&#382;et%202021\Gra&#273;anski%20bud&#382;et%202021\Pomocni%20dokume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cunar\Desktop\Bud&#382;et%202021\Gra&#273;anski%20bud&#382;et%202021\Pomocni%20doku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sr-Cyrl-RS"/>
              <a:t>Структура</a:t>
            </a:r>
            <a:r>
              <a:rPr lang="sr-Cyrl-RS" baseline="0"/>
              <a:t> прихода и примања</a:t>
            </a:r>
            <a:endParaRPr lang="en-US"/>
          </a:p>
        </c:rich>
      </c:tx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Lbls>
            <c:showPercent val="1"/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732825000</c:v>
                </c:pt>
                <c:pt idx="1">
                  <c:v>317800000</c:v>
                </c:pt>
                <c:pt idx="2">
                  <c:v>145541700</c:v>
                </c:pt>
                <c:pt idx="3">
                  <c:v>31500000</c:v>
                </c:pt>
                <c:pt idx="4">
                  <c:v>30000000</c:v>
                </c:pt>
                <c:pt idx="5">
                  <c:v>58182000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spPr>
              <a:noFill/>
              <a:ln w="12700"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донације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217769000</c:v>
                </c:pt>
                <c:pt idx="1">
                  <c:v>356372700</c:v>
                </c:pt>
                <c:pt idx="2">
                  <c:v>177010000</c:v>
                </c:pt>
                <c:pt idx="3">
                  <c:v>122809000</c:v>
                </c:pt>
                <c:pt idx="4">
                  <c:v>41075000</c:v>
                </c:pt>
                <c:pt idx="5">
                  <c:v>183978000</c:v>
                </c:pt>
                <c:pt idx="6">
                  <c:v>171835000</c:v>
                </c:pt>
                <c:pt idx="7">
                  <c:v>45000000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accent1">
        <a:lumMod val="75000"/>
      </a:schemeClr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  <a:endParaRPr lang="sr-Latn-RS" sz="1600" dirty="0" smtClean="0"/>
        </a:p>
        <a:p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Спортске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установе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 dirty="0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4FDE7540-E7A0-4A30-919F-55A2ACCCA5DE}">
      <dgm:prSet phldrT="[Text]"/>
      <dgm:spPr/>
      <dgm:t>
        <a:bodyPr/>
        <a:lstStyle/>
        <a:p>
          <a:endParaRPr lang="en-US" dirty="0"/>
        </a:p>
      </dgm:t>
    </dgm:pt>
    <dgm:pt modelId="{83B55831-5ADE-4FDF-88A3-8181DB147A39}" type="parTrans" cxnId="{D366323B-9315-47DD-85D3-469831578A25}">
      <dgm:prSet/>
      <dgm:spPr/>
      <dgm:t>
        <a:bodyPr/>
        <a:lstStyle/>
        <a:p>
          <a:endParaRPr lang="en-US"/>
        </a:p>
      </dgm:t>
    </dgm:pt>
    <dgm:pt modelId="{3EDF8336-4C6D-4792-8776-29B199B8E1D4}" type="sibTrans" cxnId="{D366323B-9315-47DD-85D3-469831578A25}">
      <dgm:prSet/>
      <dgm:spPr/>
      <dgm:t>
        <a:bodyPr/>
        <a:lstStyle/>
        <a:p>
          <a:endParaRPr lang="en-US"/>
        </a:p>
      </dgm:t>
    </dgm:pt>
    <dgm:pt modelId="{25313867-0AC1-4869-9E0C-2E55FDDB99F2}">
      <dgm:prSet phldrT="[Text]" custT="1"/>
      <dgm:spPr>
        <a:solidFill>
          <a:srgbClr val="00B0F0"/>
        </a:solidFill>
      </dgm:spPr>
      <dgm:t>
        <a:bodyPr/>
        <a:lstStyle/>
        <a:p>
          <a:endParaRPr lang="en-US" sz="1200" dirty="0"/>
        </a:p>
      </dgm:t>
    </dgm:pt>
    <dgm:pt modelId="{BD137131-AA03-40CA-8A56-A38FD81BF8CA}" type="parTrans" cxnId="{47BEE782-1FE6-455F-8556-F873B652828C}">
      <dgm:prSet/>
      <dgm:spPr/>
      <dgm:t>
        <a:bodyPr/>
        <a:lstStyle/>
        <a:p>
          <a:endParaRPr lang="en-US"/>
        </a:p>
      </dgm:t>
    </dgm:pt>
    <dgm:pt modelId="{A31C415E-C13E-4ABA-8034-30F3EF184E39}" type="sibTrans" cxnId="{47BEE782-1FE6-455F-8556-F873B652828C}">
      <dgm:prSet/>
      <dgm:spPr/>
      <dgm:t>
        <a:bodyPr/>
        <a:lstStyle/>
        <a:p>
          <a:endParaRPr lang="en-US"/>
        </a:p>
      </dgm:t>
    </dgm:pt>
    <dgm:pt modelId="{7CF3F326-4FB4-48E9-BAAA-92FE72B6250E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/>
            <a:t>Установе социјалне заштите</a:t>
          </a:r>
          <a:endParaRPr lang="en-US" sz="1200" dirty="0"/>
        </a:p>
      </dgm:t>
    </dgm:pt>
    <dgm:pt modelId="{768A5902-BC5B-492A-AC42-1DD32D9DCE47}" type="parTrans" cxnId="{55AB9DFF-1E63-4AF3-BEEC-91623D47C4A4}">
      <dgm:prSet/>
      <dgm:spPr/>
      <dgm:t>
        <a:bodyPr/>
        <a:lstStyle/>
        <a:p>
          <a:endParaRPr lang="en-US"/>
        </a:p>
      </dgm:t>
    </dgm:pt>
    <dgm:pt modelId="{EA3350F2-82CC-48D3-A198-D74ACEF037FD}" type="sibTrans" cxnId="{55AB9DFF-1E63-4AF3-BEEC-91623D47C4A4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 custLinFactNeighborX="3170" custLinFactNeighborY="-297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5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5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5"/>
      <dgm:spPr/>
    </dgm:pt>
    <dgm:pt modelId="{26FE1052-C82D-4BB2-8303-E4D063782600}" type="pres">
      <dgm:prSet presAssocID="{BDD04F37-85A8-4736-987B-C65A16E753DF}" presName="Accent4" presStyleLbl="node1" presStyleIdx="3" presStyleCnt="15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5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5" custLinFactNeighborX="17364" custLinFactNeighborY="60189"/>
      <dgm:spPr/>
    </dgm:pt>
    <dgm:pt modelId="{3D7780BF-6503-41CB-98CA-855FDE3F921D}" type="pres">
      <dgm:prSet presAssocID="{C8F2A349-D54D-4B85-BD78-BA70A66CB9EA}" presName="Child1" presStyleLbl="node1" presStyleIdx="6" presStyleCnt="15" custScaleX="154886" custScaleY="130254" custLinFactNeighborX="-19151" custLinFactNeighborY="336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5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5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5" custScaleX="126241" custLinFactNeighborX="-456" custLinFactNeighborY="19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5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5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5"/>
      <dgm:spPr>
        <a:solidFill>
          <a:srgbClr val="FFFF00"/>
        </a:solidFill>
      </dgm:spPr>
    </dgm:pt>
    <dgm:pt modelId="{5DF52233-4599-4465-BEC1-0AD033BF12F1}" type="pres">
      <dgm:prSet presAssocID="{7CF3F326-4FB4-48E9-BAAA-92FE72B6250E}" presName="Child3" presStyleLbl="node1" presStyleIdx="13" presStyleCnt="15" custScaleX="108776" custScaleY="110441" custLinFactX="-147459" custLinFactNeighborX="-200000" custLinFactNeighborY="4697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8F2CB7AA-25F0-4B3C-883C-D83A687E2F47}" type="pres">
      <dgm:prSet presAssocID="{7CF3F326-4FB4-48E9-BAAA-92FE72B6250E}" presName="Accent12" presStyleCnt="0"/>
      <dgm:spPr/>
    </dgm:pt>
    <dgm:pt modelId="{4B94BD58-159D-400D-BD9E-BC007FA5BEE9}" type="pres">
      <dgm:prSet presAssocID="{7CF3F326-4FB4-48E9-BAAA-92FE72B6250E}" presName="AccentHold1" presStyleLbl="node1" presStyleIdx="14" presStyleCnt="15"/>
      <dgm:spPr/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2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F61090B7-EF7F-48E2-83C6-6F95FAE7674C}" type="presOf" srcId="{7CF3F326-4FB4-48E9-BAAA-92FE72B6250E}" destId="{5DF52233-4599-4465-BEC1-0AD033BF12F1}" srcOrd="0" destOrd="0" presId="urn:microsoft.com/office/officeart/2009/3/layout/CircleRelationship"/>
    <dgm:cxn modelId="{47BEE782-1FE6-455F-8556-F873B652828C}" srcId="{2915701C-9177-4F63-BC4A-2A3F58667EEF}" destId="{25313867-0AC1-4869-9E0C-2E55FDDB99F2}" srcOrd="1" destOrd="0" parTransId="{BD137131-AA03-40CA-8A56-A38FD81BF8CA}" sibTransId="{A31C415E-C13E-4ABA-8034-30F3EF184E39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55AB9DFF-1E63-4AF3-BEEC-91623D47C4A4}" srcId="{BDD04F37-85A8-4736-987B-C65A16E753DF}" destId="{7CF3F326-4FB4-48E9-BAAA-92FE72B6250E}" srcOrd="2" destOrd="0" parTransId="{768A5902-BC5B-492A-AC42-1DD32D9DCE47}" sibTransId="{EA3350F2-82CC-48D3-A198-D74ACEF037FD}"/>
    <dgm:cxn modelId="{D366323B-9315-47DD-85D3-469831578A25}" srcId="{2915701C-9177-4F63-BC4A-2A3F58667EEF}" destId="{4FDE7540-E7A0-4A30-919F-55A2ACCCA5DE}" srcOrd="3" destOrd="0" parTransId="{83B55831-5ADE-4FDF-88A3-8181DB147A39}" sibTransId="{3EDF8336-4C6D-4792-8776-29B199B8E1D4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  <dgm:cxn modelId="{F1CAC5C0-766D-4A9C-BC37-E7F2EAB673FC}" type="presParOf" srcId="{F67C4AC6-D320-469D-8949-6AC26CBBA3A8}" destId="{5DF52233-4599-4465-BEC1-0AD033BF12F1}" srcOrd="14" destOrd="0" presId="urn:microsoft.com/office/officeart/2009/3/layout/CircleRelationship"/>
    <dgm:cxn modelId="{560A3933-C3BD-44CD-9749-6BFD612806B2}" type="presParOf" srcId="{F67C4AC6-D320-469D-8949-6AC26CBBA3A8}" destId="{8F2CB7AA-25F0-4B3C-883C-D83A687E2F47}" srcOrd="15" destOrd="0" presId="urn:microsoft.com/office/officeart/2009/3/layout/CircleRelationship"/>
    <dgm:cxn modelId="{55F8006E-6BC8-4619-BACC-AE48FEB81DAB}" type="presParOf" srcId="{8F2CB7AA-25F0-4B3C-883C-D83A687E2F47}" destId="{4B94BD58-159D-400D-BD9E-BC007FA5BEE9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2021. </a:t>
          </a:r>
          <a:r>
            <a:rPr lang="sr-Cyrl-RS" sz="1400" dirty="0"/>
            <a:t>годину 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98955" custScaleY="255641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chemeClr val="bg1"/>
              </a:solidFill>
            </a:rPr>
            <a:t>1.315.848.700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 custT="1"/>
      <dgm:spPr/>
      <dgm:t>
        <a:bodyPr/>
        <a:lstStyle/>
        <a:p>
          <a:r>
            <a:rPr lang="sr-Cyrl-RS" sz="1200" dirty="0"/>
            <a:t>Средства из буџета општине </a:t>
          </a:r>
          <a:endParaRPr lang="sr-Cyrl-RS" sz="1200" dirty="0" smtClean="0"/>
        </a:p>
        <a:p>
          <a:r>
            <a:rPr lang="sr-Cyrl-RS" sz="1200" dirty="0" smtClean="0">
              <a:solidFill>
                <a:schemeClr val="bg1"/>
              </a:solidFill>
            </a:rPr>
            <a:t>1.237.175.000</a:t>
          </a:r>
          <a:endParaRPr lang="en-US" sz="1200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 custT="1"/>
      <dgm:spPr/>
      <dgm:t>
        <a:bodyPr/>
        <a:lstStyle/>
        <a:p>
          <a:r>
            <a:rPr lang="sr-Cyrl-RS" sz="1200" dirty="0"/>
            <a:t>Пренета средства из ранијих година</a:t>
          </a:r>
          <a:r>
            <a:rPr lang="sr-Cyrl-RS" sz="1200" dirty="0">
              <a:solidFill>
                <a:srgbClr val="FF0000"/>
              </a:solidFill>
            </a:rPr>
            <a:t> </a:t>
          </a:r>
          <a:r>
            <a:rPr lang="sr-Cyrl-RS" sz="1200" dirty="0" smtClean="0">
              <a:solidFill>
                <a:schemeClr val="bg1"/>
              </a:solidFill>
            </a:rPr>
            <a:t>58.182.000</a:t>
          </a:r>
          <a:endParaRPr lang="en-US" sz="1200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 dirty="0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chemeClr val="bg1"/>
              </a:solidFill>
            </a:rPr>
            <a:t>20.491.700</a:t>
          </a: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 custScaleX="178871" custScaleY="149029" custLinFactX="-32367" custLinFactNeighborX="-100000" custLinFactNeighborY="-1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 custFlipHor="1" custScaleX="62502" custScaleY="52125" custLinFactNeighborX="-31410" custLinFactNeighborY="-8021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 custScaleX="181103" custScaleY="150786" custLinFactX="-5854" custLinFactNeighborX="-100000" custLinFactNeighborY="-36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 custScaleX="61384" custScaleY="56411" custLinFactX="-29584" custLinFactNeighborX="-100000" custLinFactNeighborY="-5878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216237" custScaleY="177556" custLinFactX="151982" custLinFactNeighborX="200000" custLinFactNeighborY="-2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ScaleX="60132" custScaleY="59024" custLinFactX="-138092" custLinFactNeighborX="-200000" custLinFactNeighborY="-8322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45811" custScaleY="139080" custLinFactX="-276591" custLinFactNeighborX="-300000" custLinFactNeighborY="-4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</a:t>
          </a:r>
          <a:r>
            <a:rPr lang="sr-Cyrl-RS" altLang="en-US" sz="1400" dirty="0" smtClean="0">
              <a:latin typeface="Calibri" panose="020F0502020204030204" pitchFamily="34" charset="0"/>
            </a:rPr>
            <a:t>).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</a:t>
          </a:r>
          <a:r>
            <a:rPr lang="sr-Cyrl-RS" sz="1400" b="0" i="0" dirty="0" smtClean="0"/>
            <a:t>општина.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</a:t>
          </a:r>
          <a:r>
            <a:rPr lang="sr-Cyrl-RS" altLang="en-US" sz="1400" dirty="0" smtClean="0"/>
            <a:t>години.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</a:t>
          </a:r>
          <a:r>
            <a:rPr lang="sr-Cyrl-RS" dirty="0" smtClean="0">
              <a:solidFill>
                <a:schemeClr val="tx1"/>
              </a:solidFill>
            </a:rPr>
            <a:t>1.315.848.700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 smtClean="0"/>
            <a:t>Приходи од пореза на имовину 3</a:t>
          </a:r>
          <a:r>
            <a:rPr lang="sr-Latn-RS" dirty="0" smtClean="0"/>
            <a:t>14</a:t>
          </a:r>
          <a:r>
            <a:rPr lang="sr-Cyrl-RS" dirty="0" smtClean="0"/>
            <a:t>.000.000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>
              <a:solidFill>
                <a:schemeClr val="tx1"/>
              </a:solidFill>
            </a:rPr>
            <a:t>Трансфери 317.800.000 динара</a:t>
          </a:r>
          <a:endParaRPr lang="en-US" dirty="0">
            <a:solidFill>
              <a:schemeClr val="tx1"/>
            </a:solidFill>
          </a:endParaRPr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Cyrl-RS" dirty="0" smtClean="0">
              <a:solidFill>
                <a:schemeClr val="tx1"/>
              </a:solidFill>
            </a:rPr>
            <a:t>145.541.700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</a:t>
          </a:r>
          <a:r>
            <a:rPr lang="sr-Cyrl-RS" dirty="0" smtClean="0"/>
            <a:t>31.500.000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</a:t>
          </a:r>
          <a:r>
            <a:rPr lang="sr-Cyrl-RS" dirty="0" smtClean="0"/>
            <a:t>30.000.000 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58.182.000 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61661472-E20F-4AB0-ADEE-850E7961EA2E}">
      <dgm:prSet phldrT="[Text]"/>
      <dgm:spPr/>
      <dgm:t>
        <a:bodyPr/>
        <a:lstStyle/>
        <a:p>
          <a:endParaRPr lang="en-US"/>
        </a:p>
      </dgm:t>
    </dgm:pt>
    <dgm:pt modelId="{D772385D-B980-4E1C-A110-62552ADF673C}" type="parTrans" cxnId="{C084009C-F59D-4B12-BE67-F171526DF2BA}">
      <dgm:prSet/>
      <dgm:spPr/>
      <dgm:t>
        <a:bodyPr/>
        <a:lstStyle/>
        <a:p>
          <a:endParaRPr lang="en-US"/>
        </a:p>
      </dgm:t>
    </dgm:pt>
    <dgm:pt modelId="{A4F317B8-7097-4F44-B194-86BB8D7DE926}" type="sibTrans" cxnId="{C084009C-F59D-4B12-BE67-F171526DF2BA}">
      <dgm:prSet/>
      <dgm:spPr/>
      <dgm:t>
        <a:bodyPr/>
        <a:lstStyle/>
        <a:p>
          <a:endParaRPr lang="en-US"/>
        </a:p>
      </dgm:t>
    </dgm:pt>
    <dgm:pt modelId="{267062D2-08D1-4622-B623-348A1286B122}">
      <dgm:prSet phldrT="[Text]" custRadScaleRad="107510" custRadScaleInc="137"/>
      <dgm:spPr/>
      <dgm:t>
        <a:bodyPr/>
        <a:lstStyle/>
        <a:p>
          <a:endParaRPr lang="en-US"/>
        </a:p>
      </dgm:t>
    </dgm:pt>
    <dgm:pt modelId="{E5F6DF7C-5A19-428A-96E4-89F049689EFF}" type="parTrans" cxnId="{FA83ACC8-3732-4A8A-8F63-DEB9312090A2}">
      <dgm:prSet/>
      <dgm:spPr/>
      <dgm:t>
        <a:bodyPr/>
        <a:lstStyle/>
        <a:p>
          <a:endParaRPr lang="en-US"/>
        </a:p>
      </dgm:t>
    </dgm:pt>
    <dgm:pt modelId="{301B5C2C-AE22-47DC-8A38-79D81E91A7E0}" type="sibTrans" cxnId="{FA83ACC8-3732-4A8A-8F63-DEB9312090A2}">
      <dgm:prSet/>
      <dgm:spPr/>
      <dgm:t>
        <a:bodyPr/>
        <a:lstStyle/>
        <a:p>
          <a:endParaRPr lang="en-US"/>
        </a:p>
      </dgm:t>
    </dgm:pt>
    <dgm:pt modelId="{FFA4477B-8489-4D44-9854-ED1A12D3D240}">
      <dgm:prSet/>
      <dgm:spPr/>
      <dgm:t>
        <a:bodyPr/>
        <a:lstStyle/>
        <a:p>
          <a:r>
            <a:rPr lang="sr-Cyrl-RS" dirty="0" smtClean="0"/>
            <a:t>Приходи од пореза на зараде 2</a:t>
          </a:r>
          <a:r>
            <a:rPr lang="sr-Latn-RS" dirty="0" smtClean="0"/>
            <a:t>25</a:t>
          </a:r>
          <a:r>
            <a:rPr lang="sr-Cyrl-RS" dirty="0" smtClean="0"/>
            <a:t>.000.000 динара</a:t>
          </a:r>
          <a:endParaRPr lang="en-US" dirty="0"/>
        </a:p>
      </dgm:t>
    </dgm:pt>
    <dgm:pt modelId="{6198C3DC-B159-4BFD-8754-F0ED1773BB88}" type="parTrans" cxnId="{0BA477AA-453C-46B4-BC9A-FA9C110476A5}">
      <dgm:prSet/>
      <dgm:spPr/>
      <dgm:t>
        <a:bodyPr/>
        <a:lstStyle/>
        <a:p>
          <a:endParaRPr lang="en-US"/>
        </a:p>
      </dgm:t>
    </dgm:pt>
    <dgm:pt modelId="{9EFF4935-B121-4379-BC50-D11751B403D1}" type="sibTrans" cxnId="{0BA477AA-453C-46B4-BC9A-FA9C110476A5}">
      <dgm:prSet/>
      <dgm:spPr/>
      <dgm:t>
        <a:bodyPr/>
        <a:lstStyle/>
        <a:p>
          <a:endParaRPr lang="en-US"/>
        </a:p>
      </dgm:t>
    </dgm:pt>
    <dgm:pt modelId="{A942F5E5-DB35-4DA5-A051-D7A18BAD4D1F}">
      <dgm:prSet/>
      <dgm:spPr/>
      <dgm:t>
        <a:bodyPr/>
        <a:lstStyle/>
        <a:p>
          <a:r>
            <a:rPr lang="sr-Cyrl-RS" dirty="0" smtClean="0"/>
            <a:t>Остали порески приходи 1</a:t>
          </a:r>
          <a:r>
            <a:rPr lang="sr-Latn-RS" dirty="0" smtClean="0"/>
            <a:t>93</a:t>
          </a:r>
          <a:r>
            <a:rPr lang="sr-Cyrl-RS" dirty="0" smtClean="0"/>
            <a:t>.825.000 динара</a:t>
          </a:r>
          <a:endParaRPr lang="en-US" dirty="0"/>
        </a:p>
      </dgm:t>
    </dgm:pt>
    <dgm:pt modelId="{E254A1D2-8826-4FAF-92C4-F244611B048C}" type="parTrans" cxnId="{A7C2DF65-7A2E-4582-962D-C9198A4641A4}">
      <dgm:prSet/>
      <dgm:spPr/>
      <dgm:t>
        <a:bodyPr/>
        <a:lstStyle/>
        <a:p>
          <a:endParaRPr lang="en-US"/>
        </a:p>
      </dgm:t>
    </dgm:pt>
    <dgm:pt modelId="{9DF10579-823C-45FF-8365-5739EC3AD8A8}" type="sibTrans" cxnId="{A7C2DF65-7A2E-4582-962D-C9198A4641A4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9" custRadScaleRad="104627" custRadScaleInc="18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D2C5D-2EDD-4986-9628-D7D20E5CB6AB}" type="pres">
      <dgm:prSet presAssocID="{FFA4477B-8489-4D44-9854-ED1A12D3D240}" presName="node" presStyleLbl="vennNode1" presStyleIdx="2" presStyleCnt="9" custRadScaleRad="109878" custRadScaleInc="150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5B2B8-4586-46D2-A93A-606D66AA0E00}" type="pres">
      <dgm:prSet presAssocID="{A942F5E5-DB35-4DA5-A051-D7A18BAD4D1F}" presName="node" presStyleLbl="vennNode1" presStyleIdx="3" presStyleCnt="9" custRadScaleRad="97902" custRadScaleInc="17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4" presStyleCnt="9" custScaleX="103916" custScaleY="100884" custRadScaleRad="106171" custRadScaleInc="268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5" presStyleCnt="9" custScaleX="102662" custScaleY="100400" custRadScaleRad="105811" custRadScaleInc="31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6" presStyleCnt="9" custRadScaleRad="111983" custRadScaleInc="28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7" presStyleCnt="9" custRadScaleRad="111074" custRadScaleInc="2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8" presStyleCnt="9" custRadScaleRad="109152" custRadScaleInc="22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B40E6A-9A55-4D11-908D-229E96EA37DA}" type="presOf" srcId="{A942F5E5-DB35-4DA5-A051-D7A18BAD4D1F}" destId="{9DC5B2B8-4586-46D2-A93A-606D66AA0E00}" srcOrd="0" destOrd="0" presId="urn:microsoft.com/office/officeart/2005/8/layout/radial3"/>
    <dgm:cxn modelId="{09B198C8-E6EF-4BF2-B04A-98A7D3B82C52}" srcId="{43275D6C-D470-4E2E-96F8-239EECE5D634}" destId="{15426A40-9AD2-4153-8230-E20BC4B11534}" srcOrd="7" destOrd="0" parTransId="{A1307EAF-2414-4AFE-BE82-97C79333BAA9}" sibTransId="{869B992E-498B-4FBD-AA48-03E5171031C9}"/>
    <dgm:cxn modelId="{A7C2DF65-7A2E-4582-962D-C9198A4641A4}" srcId="{43275D6C-D470-4E2E-96F8-239EECE5D634}" destId="{A942F5E5-DB35-4DA5-A051-D7A18BAD4D1F}" srcOrd="2" destOrd="0" parTransId="{E254A1D2-8826-4FAF-92C4-F244611B048C}" sibTransId="{9DF10579-823C-45FF-8365-5739EC3AD8A8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6" destOrd="0" parTransId="{43AA7920-B602-4336-8E46-A663A1629DDB}" sibTransId="{5F9FEDD2-AAF1-4278-94C9-B59264FA9EB9}"/>
    <dgm:cxn modelId="{C219B7A7-81F5-4B92-AD04-3B40F80EC4B4}" type="presOf" srcId="{FFA4477B-8489-4D44-9854-ED1A12D3D240}" destId="{6CDD2C5D-2EDD-4986-9628-D7D20E5CB6AB}" srcOrd="0" destOrd="0" presId="urn:microsoft.com/office/officeart/2005/8/layout/radial3"/>
    <dgm:cxn modelId="{72EA3587-932B-4810-997C-DB062E3570AF}" srcId="{43275D6C-D470-4E2E-96F8-239EECE5D634}" destId="{AEA7499A-114B-4146-9776-CDD8ACEC6B39}" srcOrd="3" destOrd="0" parTransId="{3756029C-568E-4504-8660-3DE9F861C604}" sibTransId="{FB33CDA3-B14A-45E1-8720-9AFFB02CF5C0}"/>
    <dgm:cxn modelId="{0BA477AA-453C-46B4-BC9A-FA9C110476A5}" srcId="{43275D6C-D470-4E2E-96F8-239EECE5D634}" destId="{FFA4477B-8489-4D44-9854-ED1A12D3D240}" srcOrd="1" destOrd="0" parTransId="{6198C3DC-B159-4BFD-8754-F0ED1773BB88}" sibTransId="{9EFF4935-B121-4379-BC50-D11751B403D1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E91D5090-0D92-42B7-9D4F-F91AB585D7A9}" srcId="{43275D6C-D470-4E2E-96F8-239EECE5D634}" destId="{BF71EFAE-EC9F-46E9-BD2A-1686637595DA}" srcOrd="4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C084009C-F59D-4B12-BE67-F171526DF2BA}" srcId="{691C1FF8-D24B-462D-B13F-4086A7342655}" destId="{61661472-E20F-4AB0-ADEE-850E7961EA2E}" srcOrd="2" destOrd="0" parTransId="{D772385D-B980-4E1C-A110-62552ADF673C}" sibTransId="{A4F317B8-7097-4F44-B194-86BB8D7DE926}"/>
    <dgm:cxn modelId="{352C831E-5F27-4CEA-B329-F961BC5C1E53}" srcId="{43275D6C-D470-4E2E-96F8-239EECE5D634}" destId="{40EF3D92-C4CB-4CBC-8AED-087234C53764}" srcOrd="5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FA83ACC8-3732-4A8A-8F63-DEB9312090A2}" srcId="{691C1FF8-D24B-462D-B13F-4086A7342655}" destId="{267062D2-08D1-4622-B623-348A1286B122}" srcOrd="1" destOrd="0" parTransId="{E5F6DF7C-5A19-428A-96E4-89F049689EFF}" sibTransId="{301B5C2C-AE22-47DC-8A38-79D81E91A7E0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48E772AA-934A-44D5-9992-C12F311FD160}" type="presParOf" srcId="{1FB746E2-D736-4446-8093-C865FE09A112}" destId="{6CDD2C5D-2EDD-4986-9628-D7D20E5CB6AB}" srcOrd="2" destOrd="0" presId="urn:microsoft.com/office/officeart/2005/8/layout/radial3"/>
    <dgm:cxn modelId="{4C5712C9-7B7A-4DC6-99D3-BE339C4061D6}" type="presParOf" srcId="{1FB746E2-D736-4446-8093-C865FE09A112}" destId="{9DC5B2B8-4586-46D2-A93A-606D66AA0E00}" srcOrd="3" destOrd="0" presId="urn:microsoft.com/office/officeart/2005/8/layout/radial3"/>
    <dgm:cxn modelId="{60CC9D71-A974-41EE-B9EF-0513EF55550C}" type="presParOf" srcId="{1FB746E2-D736-4446-8093-C865FE09A112}" destId="{449BFEB2-6844-4A2C-8DC2-780280CBA079}" srcOrd="4" destOrd="0" presId="urn:microsoft.com/office/officeart/2005/8/layout/radial3"/>
    <dgm:cxn modelId="{9B76058B-03D0-477D-ADAF-69F9BA416969}" type="presParOf" srcId="{1FB746E2-D736-4446-8093-C865FE09A112}" destId="{9DDE88A7-5745-4E4F-A7A8-F71A4DA0D5F2}" srcOrd="5" destOrd="0" presId="urn:microsoft.com/office/officeart/2005/8/layout/radial3"/>
    <dgm:cxn modelId="{BBA494C5-DF7A-463A-A778-D7424FE42FD1}" type="presParOf" srcId="{1FB746E2-D736-4446-8093-C865FE09A112}" destId="{72DE4213-15E1-4436-8045-C055E8A54EDE}" srcOrd="6" destOrd="0" presId="urn:microsoft.com/office/officeart/2005/8/layout/radial3"/>
    <dgm:cxn modelId="{829D5A23-E7C8-4F2F-BBF0-A05AEF87B1F3}" type="presParOf" srcId="{1FB746E2-D736-4446-8093-C865FE09A112}" destId="{91CFC9CD-FF79-40EF-A271-A8DBB0423AC2}" srcOrd="7" destOrd="0" presId="urn:microsoft.com/office/officeart/2005/8/layout/radial3"/>
    <dgm:cxn modelId="{AB36D377-182D-4F38-A7FA-BE410BDE00D5}" type="presParOf" srcId="{1FB746E2-D736-4446-8093-C865FE09A112}" destId="{FC69A2CE-A671-47B5-8CD8-544465E52E9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 custT="1"/>
      <dgm:spPr/>
      <dgm:t>
        <a:bodyPr/>
        <a:lstStyle/>
        <a:p>
          <a:pPr algn="ctr"/>
          <a:r>
            <a:rPr lang="sr-Cyrl-RS" sz="1200" b="1" dirty="0"/>
            <a:t>Расходи за запослене</a:t>
          </a:r>
          <a:endParaRPr lang="en-US" sz="1200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200" b="1" dirty="0"/>
            <a:t>Расходи за запослене </a:t>
          </a:r>
          <a:r>
            <a:rPr lang="sr-Cyrl-RS" sz="1200" dirty="0"/>
            <a:t>представљају све трошкове за запослене, како у управи тако и код буџетских </a:t>
          </a:r>
          <a:r>
            <a:rPr lang="sr-Cyrl-RS" sz="1200" dirty="0" smtClean="0"/>
            <a:t>корисника.</a:t>
          </a:r>
          <a:endParaRPr lang="en-US" sz="12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 custT="1"/>
      <dgm:spPr/>
      <dgm:t>
        <a:bodyPr/>
        <a:lstStyle/>
        <a:p>
          <a:pPr algn="ctr"/>
          <a:r>
            <a:rPr lang="sr-Cyrl-RS" sz="1200" b="1" dirty="0"/>
            <a:t>Коришћење роба и услуга </a:t>
          </a:r>
          <a:endParaRPr lang="en-US" sz="1200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200" b="1" dirty="0"/>
            <a:t>Коришћење роба и услуга </a:t>
          </a:r>
          <a:r>
            <a:rPr lang="sr-Cyrl-RS" sz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2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 custT="1"/>
      <dgm:spPr/>
      <dgm:t>
        <a:bodyPr/>
        <a:lstStyle/>
        <a:p>
          <a:pPr algn="ctr"/>
          <a:r>
            <a:rPr lang="sr-Cyrl-RS" sz="1200" b="1" dirty="0"/>
            <a:t>Дотације и трансфери</a:t>
          </a:r>
          <a:endParaRPr lang="en-US" sz="1200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200" b="1" dirty="0"/>
            <a:t>Дотације и трансфери </a:t>
          </a:r>
          <a:r>
            <a:rPr lang="sr-Cyrl-RS" sz="1200" dirty="0"/>
            <a:t>су трошкови које локална самоуправа </a:t>
          </a:r>
          <a:r>
            <a:rPr lang="ru-RU" sz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200" dirty="0"/>
            <a:t> као што су школе, центар за социјални </a:t>
          </a:r>
          <a:r>
            <a:rPr lang="sr-Cyrl-RS" sz="1200" dirty="0" smtClean="0"/>
            <a:t>рад</a:t>
          </a:r>
          <a:r>
            <a:rPr lang="sr-Latn-RS" sz="1200" dirty="0" smtClean="0"/>
            <a:t>.</a:t>
          </a:r>
          <a:r>
            <a:rPr lang="en-US" sz="1200" dirty="0" smtClean="0"/>
            <a:t> </a:t>
          </a:r>
          <a:endParaRPr lang="en-US" sz="12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 custT="1"/>
      <dgm:spPr/>
      <dgm:t>
        <a:bodyPr/>
        <a:lstStyle/>
        <a:p>
          <a:pPr algn="ctr"/>
          <a:r>
            <a:rPr lang="sr-Cyrl-RS" sz="1200" b="1" dirty="0"/>
            <a:t>Остали расходи</a:t>
          </a:r>
          <a:endParaRPr lang="en-US" sz="1200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200" b="1" dirty="0"/>
            <a:t>Остали расходи </a:t>
          </a:r>
          <a:r>
            <a:rPr lang="sr-Cyrl-RS" sz="1200" dirty="0"/>
            <a:t>обухватају дотације невладиним организацијама, порезе, таксе, новчане казне.</a:t>
          </a:r>
          <a:endParaRPr lang="en-US" sz="12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 custT="1"/>
      <dgm:spPr/>
      <dgm:t>
        <a:bodyPr/>
        <a:lstStyle/>
        <a:p>
          <a:pPr algn="ctr"/>
          <a:r>
            <a:rPr lang="sr-Cyrl-RS" sz="1200" b="1" dirty="0"/>
            <a:t>Субвенције</a:t>
          </a:r>
          <a:endParaRPr lang="en-US" sz="1200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200" b="1" dirty="0" smtClean="0"/>
            <a:t>Субвенције</a:t>
          </a:r>
          <a:r>
            <a:rPr lang="sr-Latn-RS" sz="1200" b="1" dirty="0" smtClean="0"/>
            <a:t> </a:t>
          </a:r>
          <a:r>
            <a:rPr lang="sr-Cyrl-RS" sz="1200" b="1" dirty="0" smtClean="0"/>
            <a:t>представљају средства  која је локална самоуправа обезбедила  како би помогла одређеним секторима економије, пољопривреди и привреди.</a:t>
          </a:r>
          <a:r>
            <a:rPr lang="sr-Latn-RS" sz="1200" b="1" dirty="0" smtClean="0"/>
            <a:t>  </a:t>
          </a:r>
          <a:endParaRPr lang="en-US" sz="12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 custT="1"/>
      <dgm:spPr/>
      <dgm:t>
        <a:bodyPr/>
        <a:lstStyle/>
        <a:p>
          <a:pPr algn="ctr"/>
          <a:r>
            <a:rPr lang="sr-Cyrl-RS" sz="1200" b="1" dirty="0"/>
            <a:t>Социјална заштита</a:t>
          </a:r>
          <a:endParaRPr lang="en-US" sz="1200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200" b="1" dirty="0"/>
            <a:t>Социјална заштита </a:t>
          </a:r>
          <a:r>
            <a:rPr lang="sr-Cyrl-RS" sz="1200" dirty="0"/>
            <a:t>обухвата све трошкове исплате социјалне помоћи за различите категорије грађана</a:t>
          </a:r>
          <a:r>
            <a:rPr lang="sr-Cyrl-RS" sz="1400" dirty="0"/>
            <a:t>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 custT="1"/>
      <dgm:spPr/>
      <dgm:t>
        <a:bodyPr/>
        <a:lstStyle/>
        <a:p>
          <a:pPr algn="ctr"/>
          <a:r>
            <a:rPr lang="sr-Cyrl-RS" sz="1200" b="1" dirty="0"/>
            <a:t>Буџетска резерва</a:t>
          </a:r>
          <a:endParaRPr lang="en-US" sz="1200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sz="1200" b="1" dirty="0"/>
            <a:t>Буџетска резерва </a:t>
          </a:r>
          <a:r>
            <a:rPr lang="sr-Cyrl-RS" sz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200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 custT="1"/>
      <dgm:spPr/>
      <dgm:t>
        <a:bodyPr/>
        <a:lstStyle/>
        <a:p>
          <a:pPr algn="ctr"/>
          <a:r>
            <a:rPr lang="sr-Cyrl-RS" sz="1200" b="1" dirty="0"/>
            <a:t>Капитални издаци</a:t>
          </a:r>
          <a:endParaRPr lang="en-US" sz="1200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200" b="1" dirty="0"/>
            <a:t>Капитални издаци </a:t>
          </a:r>
          <a:r>
            <a:rPr lang="sr-Cyrl-RS" sz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200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 custScaleX="99682" custScaleY="131232" custLinFactNeighborX="41591" custLinFactNeighborY="-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</a:t>
          </a:r>
          <a:r>
            <a:rPr lang="sr-Cyrl-RS" dirty="0" smtClean="0">
              <a:solidFill>
                <a:schemeClr val="bg1"/>
              </a:solidFill>
            </a:rPr>
            <a:t>издаци 1.315.848.700</a:t>
          </a:r>
        </a:p>
        <a:p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</a:t>
          </a:r>
          <a:r>
            <a:rPr lang="ru-RU" dirty="0" smtClean="0">
              <a:solidFill>
                <a:schemeClr val="bg1"/>
              </a:solidFill>
            </a:rPr>
            <a:t>услуга 356.372.700 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smtClean="0">
              <a:solidFill>
                <a:schemeClr val="bg1"/>
              </a:solidFill>
            </a:rPr>
            <a:t>Субвенције 177.010.000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chemeClr val="bg1"/>
              </a:solidFill>
            </a:rPr>
            <a:t>41.075.000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Донације </a:t>
          </a:r>
          <a:r>
            <a:rPr lang="sr-Cyrl-RS" dirty="0">
              <a:solidFill>
                <a:schemeClr val="bg1"/>
              </a:solidFill>
            </a:rPr>
            <a:t>и трансфери </a:t>
          </a:r>
          <a:r>
            <a:rPr lang="sr-Cyrl-RS" dirty="0" smtClean="0">
              <a:solidFill>
                <a:schemeClr val="bg1"/>
              </a:solidFill>
            </a:rPr>
            <a:t> 122.809.000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183.978.000 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</a:t>
          </a:r>
          <a:r>
            <a:rPr lang="sr-Cyrl-RS" dirty="0" smtClean="0">
              <a:solidFill>
                <a:schemeClr val="bg1"/>
              </a:solidFill>
            </a:rPr>
            <a:t>резерве  </a:t>
          </a:r>
        </a:p>
        <a:p>
          <a:r>
            <a:rPr lang="sr-Cyrl-RS" dirty="0" smtClean="0">
              <a:solidFill>
                <a:schemeClr val="bg1"/>
              </a:solidFill>
            </a:rPr>
            <a:t>45. 000.000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</a:t>
          </a:r>
          <a:r>
            <a:rPr lang="sr-Cyrl-RS" dirty="0" smtClean="0">
              <a:solidFill>
                <a:schemeClr val="bg1"/>
              </a:solidFill>
            </a:rPr>
            <a:t>запослене 217.769.000  динара</a:t>
          </a:r>
          <a:endParaRPr lang="en-US" dirty="0">
            <a:solidFill>
              <a:schemeClr val="bg1"/>
            </a:solidFill>
          </a:endParaRPr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</a:t>
          </a:r>
          <a:r>
            <a:rPr lang="sr-Cyrl-RS" dirty="0" smtClean="0">
              <a:solidFill>
                <a:schemeClr val="bg1"/>
              </a:solidFill>
            </a:rPr>
            <a:t>издаци 171.835.000 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84BA69C-1A15-40E3-BCE9-00714E5191E1}">
      <dgm:prSet/>
      <dgm:spPr/>
      <dgm:t>
        <a:bodyPr/>
        <a:lstStyle/>
        <a:p>
          <a:endParaRPr lang="en-US" dirty="0"/>
        </a:p>
      </dgm:t>
    </dgm:pt>
    <dgm:pt modelId="{B94D52CD-DE43-4CF0-B13E-49F510CDB7FF}" type="parTrans" cxnId="{2FD98A75-3FF5-4219-BD5B-EC98BED813DD}">
      <dgm:prSet/>
      <dgm:spPr/>
      <dgm:t>
        <a:bodyPr/>
        <a:lstStyle/>
        <a:p>
          <a:endParaRPr lang="en-US"/>
        </a:p>
      </dgm:t>
    </dgm:pt>
    <dgm:pt modelId="{31DF2F5D-10E7-45C7-9A07-B13E20BC38AA}" type="sibTrans" cxnId="{2FD98A75-3FF5-4219-BD5B-EC98BED813DD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57570" custScaleY="151842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  <dgm:t>
        <a:bodyPr/>
        <a:lstStyle/>
        <a:p>
          <a:endParaRPr lang="en-US"/>
        </a:p>
      </dgm:t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  <dgm:t>
        <a:bodyPr/>
        <a:lstStyle/>
        <a:p>
          <a:endParaRPr lang="en-US"/>
        </a:p>
      </dgm:t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  <dgm:t>
        <a:bodyPr/>
        <a:lstStyle/>
        <a:p>
          <a:endParaRPr lang="en-US"/>
        </a:p>
      </dgm:t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  <dgm:t>
        <a:bodyPr/>
        <a:lstStyle/>
        <a:p>
          <a:endParaRPr lang="en-US"/>
        </a:p>
      </dgm:t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  <dgm:t>
        <a:bodyPr/>
        <a:lstStyle/>
        <a:p>
          <a:endParaRPr lang="en-US"/>
        </a:p>
      </dgm:t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24195" custScaleY="124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  <dgm:t>
        <a:bodyPr/>
        <a:lstStyle/>
        <a:p>
          <a:endParaRPr lang="en-US"/>
        </a:p>
      </dgm:t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  <dgm:t>
        <a:bodyPr/>
        <a:lstStyle/>
        <a:p>
          <a:endParaRPr lang="en-US"/>
        </a:p>
      </dgm:t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  <dgm:t>
        <a:bodyPr/>
        <a:lstStyle/>
        <a:p>
          <a:endParaRPr lang="en-US"/>
        </a:p>
      </dgm:t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FD98A75-3FF5-4219-BD5B-EC98BED813DD}" srcId="{B1BE2A8E-285E-4C69-9BFF-CE48B252AA50}" destId="{884BA69C-1A15-40E3-BCE9-00714E5191E1}" srcOrd="2" destOrd="0" parTransId="{B94D52CD-DE43-4CF0-B13E-49F510CDB7FF}" sibTransId="{31DF2F5D-10E7-45C7-9A07-B13E20BC38AA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  <p:transition spd="med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  <p:transition spd="med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487EF8-07F1-4132-9D28-E3E3FCCC23B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078895-3498-4D33-B7FC-B54F27028AE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2E79DB-ED39-4329-92C5-F5019745971C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3F819-929A-4FD7-A544-D4CCA8B66912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64A61-12DB-4731-919F-1A852C2C9915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F04FF-B6FF-4841-86BA-8CA90B73CA57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211A5-A3A8-4BB4-99CF-D7D00093951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  <p:transition spd="med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6A6CDD-F840-42B5-8D8B-324DC27B5908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FAEFDB-907E-4C9B-961F-C8E7D4ED2114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49EEE-4F84-4052-B363-C737F6A14016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220370-F757-4CDD-B7F0-D08A120BC05A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ransition spd="med">
    <p:wedg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177A51-6661-464F-AF3F-5F9E5897B61D}" type="datetime1">
              <a:rPr lang="en-US" smtClean="0"/>
              <a:pPr/>
              <a:t>11/25/2020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ransition spd="med">
    <p:wedg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2428868"/>
            <a:ext cx="7772400" cy="1470025"/>
          </a:xfrm>
        </p:spPr>
        <p:txBody>
          <a:bodyPr/>
          <a:lstStyle/>
          <a:p>
            <a:r>
              <a:rPr lang="sr-Cyrl-RS" dirty="0" smtClean="0"/>
              <a:t>ОПШТИНА</a:t>
            </a:r>
            <a:r>
              <a:rPr lang="en-US" dirty="0" smtClean="0"/>
              <a:t> </a:t>
            </a:r>
            <a:r>
              <a:rPr lang="sr-Cyrl-RS" dirty="0" smtClean="0"/>
              <a:t>СВИЛАЈНАЦ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14414" y="3500438"/>
            <a:ext cx="6400800" cy="1600200"/>
          </a:xfrm>
        </p:spPr>
        <p:txBody>
          <a:bodyPr/>
          <a:lstStyle/>
          <a:p>
            <a:pPr algn="ctr">
              <a:buNone/>
            </a:pPr>
            <a:r>
              <a:rPr lang="sr-Cyrl-RS" dirty="0"/>
              <a:t>ГРАЂАНСКИ ВОДИЧ </a:t>
            </a:r>
            <a:r>
              <a:rPr lang="sr-Cyrl-RS" dirty="0" smtClean="0"/>
              <a:t>КРОЗ</a:t>
            </a:r>
            <a:r>
              <a:rPr lang="sr-Latn-RS" dirty="0" smtClean="0"/>
              <a:t> </a:t>
            </a:r>
            <a:r>
              <a:rPr lang="sr-Cyrl-RS" dirty="0" smtClean="0"/>
              <a:t>ОДЛУКУ </a:t>
            </a:r>
            <a:r>
              <a:rPr lang="sr-Cyrl-RS" dirty="0"/>
              <a:t>О БУЏЕТУ за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pic>
        <p:nvPicPr>
          <p:cNvPr id="7" name="Picture 6" descr="Svilajna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214290"/>
            <a:ext cx="2261430" cy="2329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357158" y="642918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2021.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500034" y="1071546"/>
          <a:ext cx="821537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2021.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D690970-CB48-4F14-9964-6D469EC66B8B}"/>
              </a:ext>
            </a:extLst>
          </p:cNvPr>
          <p:cNvGraphicFramePr/>
          <p:nvPr/>
        </p:nvGraphicFramePr>
        <p:xfrm>
          <a:off x="1071538" y="1428736"/>
          <a:ext cx="727236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900" dirty="0"/>
              <a:t>Шта се променило у </a:t>
            </a:r>
            <a:r>
              <a:rPr lang="sr-Latn-RS" sz="2900" dirty="0" smtClean="0"/>
              <a:t>приходима и примањима у </a:t>
            </a:r>
            <a:r>
              <a:rPr lang="sr-Cyrl-RS" sz="2900" dirty="0" smtClean="0"/>
              <a:t>односу </a:t>
            </a:r>
            <a:r>
              <a:rPr lang="sr-Cyrl-RS" sz="2900" dirty="0"/>
              <a:t>на </a:t>
            </a:r>
            <a:r>
              <a:rPr lang="sr-Cyrl-RS" sz="2900" dirty="0" smtClean="0"/>
              <a:t>2020. </a:t>
            </a:r>
            <a:r>
              <a:rPr lang="sr-Cyrl-RS" sz="2900" dirty="0"/>
              <a:t>годину?</a:t>
            </a:r>
            <a:endParaRPr lang="en-US" sz="29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786" y="2571744"/>
            <a:ext cx="8358214" cy="342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2984"/>
            <a:ext cx="8786842" cy="1285884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kumimoji="0" lang="sr-Cyrl-R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Укупно</a:t>
            </a:r>
            <a:r>
              <a:rPr kumimoji="0" lang="sr-Cyrl-RS" sz="2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планирани приходи и примања (класа 7 и класа 8) буџета општине Свилајнац у 2021. години су смањени у односу на 202</a:t>
            </a:r>
            <a:r>
              <a:rPr lang="sr-Cyrl-RS" sz="2700" dirty="0" smtClean="0"/>
              <a:t>0. годину за 40.920.500</a:t>
            </a:r>
            <a:r>
              <a:rPr lang="sr-Latn-RS" sz="2700" dirty="0" smtClean="0"/>
              <a:t>,</a:t>
            </a:r>
            <a:r>
              <a:rPr lang="sr-Cyrl-RS" sz="2700" dirty="0" smtClean="0"/>
              <a:t> </a:t>
            </a:r>
            <a:r>
              <a:rPr lang="sr-Latn-RS" sz="2700" dirty="0" smtClean="0"/>
              <a:t>због</a:t>
            </a:r>
            <a:r>
              <a:rPr lang="sr-Cyrl-RS" sz="2700" dirty="0" smtClean="0"/>
              <a:t> реализације прихода у 2020. години испод планираног нивоа </a:t>
            </a:r>
            <a:r>
              <a:rPr lang="sr-Latn-RS" sz="2700" dirty="0" smtClean="0"/>
              <a:t>услед</a:t>
            </a:r>
            <a:r>
              <a:rPr lang="sr-Cyrl-RS" sz="2700" dirty="0" smtClean="0"/>
              <a:t> тренутне епидемиолошке ситуације</a:t>
            </a:r>
            <a:r>
              <a:rPr lang="sr-Latn-RS" sz="2700" dirty="0" smtClean="0"/>
              <a:t>.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596" y="2643182"/>
            <a:ext cx="8358214" cy="342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Приходи од пореза на зараде </a:t>
            </a:r>
            <a:r>
              <a:rPr lang="sr-Cyrl-RS" sz="2400" dirty="0" smtClean="0"/>
              <a:t>су увећани за 35.000.000 динара</a:t>
            </a:r>
            <a:endParaRPr lang="en-US" sz="24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Укупни приходи од општинских и градских накнада </a:t>
            </a:r>
            <a:r>
              <a:rPr lang="sr-Cyrl-RS" sz="2400" dirty="0" smtClean="0"/>
              <a:t>смањени су за 20.000.000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Приход од пореза на добра и услуге </a:t>
            </a:r>
            <a:r>
              <a:rPr lang="sr-Cyrl-RS" sz="2400" dirty="0" smtClean="0"/>
              <a:t>смањен је за 40.775.000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5195788"/>
          </a:xfrm>
        </p:spPr>
        <p:txBody>
          <a:bodyPr>
            <a:normAutofit fontScale="92500" lnSpcReduction="2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2021.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програмима који показују колико се троши за извршавање основних надлежности и стратешких циљева општине; по основној намени која показује за коју врсту трошка се средства издвајају; по функцији која показује функционалну намену за одређену област и </a:t>
            </a:r>
            <a:r>
              <a:rPr lang="sr-Cyrl-RS" sz="1700" i="1" dirty="0"/>
              <a:t>по корисницима </a:t>
            </a:r>
            <a:r>
              <a:rPr lang="sr-Cyrl-RS" sz="1700" dirty="0"/>
              <a:t>буџета</a:t>
            </a:r>
            <a:r>
              <a:rPr lang="sr-Cyrl-RS" sz="1700" i="1" dirty="0"/>
              <a:t>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928926" y="1571612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1.315.848.700 динара</a:t>
            </a:r>
            <a:endParaRPr lang="sr-Latn-RS" b="1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7572428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RS" sz="3200" dirty="0"/>
              <a:t>Шта су расходи и издаци буџета?</a:t>
            </a:r>
            <a:endParaRPr lang="en-US" sz="3200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0" y="500042"/>
          <a:ext cx="8929718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214282" y="1214422"/>
          <a:ext cx="678661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2021.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5143504" y="5796171"/>
            <a:ext cx="421480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050" dirty="0" smtClean="0"/>
              <a:t>     Субвенције:</a:t>
            </a:r>
          </a:p>
          <a:p>
            <a:pPr marL="228600" indent="-228600">
              <a:buAutoNum type="arabicPeriod"/>
            </a:pPr>
            <a:r>
              <a:rPr lang="sr-Cyrl-RS" sz="1050" dirty="0" smtClean="0"/>
              <a:t>КЈП Морава  112.010.000</a:t>
            </a:r>
          </a:p>
          <a:p>
            <a:pPr marL="228600" indent="-228600">
              <a:buAutoNum type="arabicPeriod"/>
            </a:pPr>
            <a:r>
              <a:rPr lang="sr-Cyrl-RS" sz="1050" dirty="0" smtClean="0"/>
              <a:t>ЈП СТЦ Природњачки центар 44.000.000</a:t>
            </a:r>
          </a:p>
          <a:p>
            <a:pPr marL="228600" indent="-228600">
              <a:buAutoNum type="arabicPeriod"/>
            </a:pPr>
            <a:r>
              <a:rPr lang="sr-Cyrl-RS" sz="1050" dirty="0" smtClean="0"/>
              <a:t>Субвенције пољопривредницима 13.000.000</a:t>
            </a:r>
          </a:p>
          <a:p>
            <a:pPr marL="228600" indent="-228600">
              <a:buAutoNum type="arabicPeriod"/>
            </a:pPr>
            <a:r>
              <a:rPr lang="sr-Cyrl-RS" sz="1050" dirty="0" smtClean="0"/>
              <a:t>Субвенције стамбеним заједницама 8.000.000</a:t>
            </a:r>
          </a:p>
          <a:p>
            <a:endParaRPr lang="en-US" sz="1050" dirty="0"/>
          </a:p>
        </p:txBody>
      </p:sp>
      <p:sp>
        <p:nvSpPr>
          <p:cNvPr id="7" name="Right Arrow 6"/>
          <p:cNvSpPr/>
          <p:nvPr/>
        </p:nvSpPr>
        <p:spPr>
          <a:xfrm>
            <a:off x="4214810" y="6143644"/>
            <a:ext cx="92869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2021.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A58B7940-79B6-454A-BE8A-26FB06AC5A27}"/>
              </a:ext>
            </a:extLst>
          </p:cNvPr>
          <p:cNvGraphicFramePr>
            <a:graphicFrameLocks/>
          </p:cNvGraphicFramePr>
          <p:nvPr/>
        </p:nvGraphicFramePr>
        <p:xfrm>
          <a:off x="1214414" y="1428736"/>
          <a:ext cx="700092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158" y="0"/>
            <a:ext cx="8229600" cy="8302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/>
              <a:t>Шта се променило у </a:t>
            </a:r>
            <a:r>
              <a:rPr lang="sr-Latn-RS" sz="2800" dirty="0" smtClean="0"/>
              <a:t>расходима и издацима у </a:t>
            </a:r>
            <a:r>
              <a:rPr lang="sr-Cyrl-RS" sz="2800" dirty="0" smtClean="0"/>
              <a:t>односу </a:t>
            </a:r>
            <a:r>
              <a:rPr lang="sr-Cyrl-RS" sz="2800" dirty="0"/>
              <a:t>на </a:t>
            </a:r>
            <a:r>
              <a:rPr lang="sr-Cyrl-RS" sz="2800" dirty="0" smtClean="0"/>
              <a:t>2020.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83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 txBox="1">
            <a:spLocks noChangeArrowheads="1"/>
          </p:cNvSpPr>
          <p:nvPr/>
        </p:nvSpPr>
        <p:spPr>
          <a:xfrm>
            <a:off x="214282" y="857232"/>
            <a:ext cx="8572560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8575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sr-Cyrl-R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Укупни расходи</a:t>
            </a:r>
            <a:r>
              <a:rPr kumimoji="0" lang="sr-Cyrl-R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издаци из буџета општине Свилајнац смањени су у 2021. години у односу на план 2020. године за </a:t>
            </a:r>
            <a:r>
              <a:rPr kumimoji="0" lang="sr-Cyrl-RS" sz="2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46.540.500</a:t>
            </a:r>
            <a:r>
              <a:rPr kumimoji="0" lang="sr-Cyrl-R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динара (планирани на бази извршења прва три квартала у 2020. години и пројекције за четврти квартал).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sr-Latn-RS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 txBox="1">
            <a:spLocks noChangeArrowheads="1"/>
          </p:cNvSpPr>
          <p:nvPr/>
        </p:nvSpPr>
        <p:spPr>
          <a:xfrm>
            <a:off x="500034" y="2500306"/>
            <a:ext cx="8143932" cy="2000264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sr-Cyrl-R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Стални трошкови </a:t>
            </a:r>
            <a:r>
              <a:rPr kumimoji="0" lang="sr-Cyrl-R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 смањени за</a:t>
            </a:r>
            <a:r>
              <a:rPr kumimoji="0" lang="sr-Cyrl-RS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R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18.544.000 динара</a:t>
            </a:r>
            <a:endParaRPr kumimoji="0" lang="en-US" sz="1700" b="1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SimSun" panose="02010600030101010101" pitchFamily="2" charset="-122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Улагање у пољопривреду и рурални развој </a:t>
            </a:r>
            <a:r>
              <a:rPr kumimoji="0" lang="sr-Cyrl-R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увећано је за 18.000.000 динара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Финансирање Месних заједница</a:t>
            </a:r>
            <a:r>
              <a:rPr kumimoji="0" lang="sr-Cyrl-RS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sr-Cyrl-RS" sz="1700" dirty="0" smtClean="0"/>
              <a:t>смањено је за 14.190.000 динара</a:t>
            </a:r>
            <a:endParaRPr kumimoji="0" lang="sr-Cyrl-R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Cyrl-RS" sz="1700" b="1" dirty="0" smtClean="0">
                <a:solidFill>
                  <a:srgbClr val="FF0000"/>
                </a:solidFill>
              </a:rPr>
              <a:t>Финансирање Основних школа </a:t>
            </a:r>
            <a:r>
              <a:rPr kumimoji="0" lang="sr-Cyrl-RS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r-Cyrl-R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увећано</a:t>
            </a:r>
            <a:r>
              <a:rPr kumimoji="0" lang="sr-Cyrl-RS" sz="17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је за 9.293.000 динара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sr-Cyrl-RS" sz="1700" b="1" baseline="0" dirty="0" smtClean="0">
                <a:solidFill>
                  <a:srgbClr val="FF0000"/>
                </a:solidFill>
              </a:rPr>
              <a:t>Финансирање</a:t>
            </a:r>
            <a:r>
              <a:rPr lang="sr-Cyrl-RS" sz="1700" b="1" dirty="0" smtClean="0">
                <a:solidFill>
                  <a:srgbClr val="FF0000"/>
                </a:solidFill>
              </a:rPr>
              <a:t> Средњих школа </a:t>
            </a:r>
            <a:r>
              <a:rPr lang="sr-Cyrl-RS" sz="1700" dirty="0" smtClean="0"/>
              <a:t>увећано је за 4.456.000 динара</a:t>
            </a:r>
            <a:endParaRPr kumimoji="0" lang="sr-Cyrl-R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sr-Cyrl-R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5322791"/>
              </p:ext>
            </p:extLst>
          </p:nvPr>
        </p:nvGraphicFramePr>
        <p:xfrm>
          <a:off x="714348" y="1142984"/>
          <a:ext cx="7786743" cy="4901485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3008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5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0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02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892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j-lt"/>
                        </a:rPr>
                        <a:t>Назив пројекта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</a:rPr>
                        <a:t>Планирана 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средства (и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знос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у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динарима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6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021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22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3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Радови на изградњи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канализационе мреже Кушиљево, Црквенац, Грабовац и Дубље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1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водоводне мреже на територији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општине Свилајнац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47.000.000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Санација  и реконструкција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путне мреже на територији општине Свилајнац и одржавање, крпљење ударних рупа и уклањање шибља и растиња у путном појасу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45.500.000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3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Уређење стазе обале Ресаве у зони града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5.000.000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10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Замена азбест цементних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водоводних цеви у Топличиној улици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10.510.000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Набавка, превоз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и уградња каменог агрегата за насипање пољских путева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12.000.000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12.000.000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12.000.000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7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Рад машине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за санацију пољских и некатегорисаних путева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6.000.000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6.000.000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6.000.000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0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Инвестиционо одржавање и унапређење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својстава стамбених зграда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8.000.000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8.000.000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8.000.000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7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Радови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на унапређењу енергетске ефикасности објекта Основне школе “Јован Јовановић Змај” – издвојено одељење у Врлану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3.500.000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214290"/>
            <a:ext cx="8786874" cy="875082"/>
          </a:xfrm>
        </p:spPr>
        <p:txBody>
          <a:bodyPr>
            <a:noAutofit/>
          </a:bodyPr>
          <a:lstStyle/>
          <a:p>
            <a:pPr algn="ctr"/>
            <a:r>
              <a:rPr lang="sr-Cyrl-RS" sz="3000" dirty="0" smtClean="0"/>
              <a:t>Најважнији капитални пројекти који се финансирају из буџета Општине Свилајнац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7" name="Picture 16" descr="unnam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16609">
            <a:off x="312685" y="301406"/>
            <a:ext cx="2373294" cy="1571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 descr="zgrada opšt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43174" y="2000240"/>
            <a:ext cx="3500462" cy="2320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372583">
            <a:off x="6336784" y="4578317"/>
            <a:ext cx="2405209" cy="1600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118465685_1413943322138210_446712006783423634_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143117"/>
            <a:ext cx="1500198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117931500_1406888536177022_7986318989209221466_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86578" y="2071678"/>
            <a:ext cx="1571636" cy="209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 descr="117966541_1411499182382624_14317616625248540_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071802" y="214290"/>
            <a:ext cx="1214446" cy="16192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 descr="118100744_1413943325471543_4477790844106613700_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786314" y="214290"/>
            <a:ext cx="1714512" cy="15359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 descr="119673744_1436429346556274_6326765894293131029_o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21224775">
            <a:off x="346979" y="4331728"/>
            <a:ext cx="2214546" cy="12456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 descr="120219637_1443172715881937_8686758821653956966_n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143240" y="4500570"/>
            <a:ext cx="2214578" cy="1660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594434">
            <a:off x="6590639" y="465276"/>
            <a:ext cx="2194087" cy="12341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4167668"/>
              </p:ext>
            </p:extLst>
          </p:nvPr>
        </p:nvGraphicFramePr>
        <p:xfrm>
          <a:off x="457200" y="1340768"/>
          <a:ext cx="7751203" cy="452301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j-lt"/>
                        </a:rPr>
                        <a:t>Назив пројекта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Планирана средства (и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знос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у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динарима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21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22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3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Радови на унапређењу енергетске ефикасности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објекта Основне школе “Стеван Синђелић” Војска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7.500.000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саобраћајнице у Новој зони привређивања</a:t>
                      </a:r>
                      <a:endParaRPr lang="sr-Cyrl-RS" sz="1200" dirty="0" smtClean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7.200.000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Пешачки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мост преко потока у селу Ђуринац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3.755.000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</a:t>
                      </a:r>
                      <a:r>
                        <a:rPr lang="sr-Cyrl-RS" sz="1200" b="1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зграде Дома културе у Мачевцу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5.400.000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споменика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Дигитализација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општине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9.000.000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Израда пројеката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за наводњавање и инфраструктуру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система јавног осветљења по месним заједницама општине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Свилајнац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11.000.000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11.000.000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11.000.000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Најважнији капитални пројекти који се финансирају из буџета Општине Свилајнац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2800" dirty="0" smtClean="0"/>
              <a:t>Најважнији пројекти од интереса за локалну заједницу (из других извора)</a:t>
            </a:r>
            <a:endParaRPr lang="en-US" sz="2800" dirty="0"/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84167668"/>
              </p:ext>
            </p:extLst>
          </p:nvPr>
        </p:nvGraphicFramePr>
        <p:xfrm>
          <a:off x="571472" y="1285860"/>
          <a:ext cx="7751203" cy="463579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j-lt"/>
                        </a:rPr>
                        <a:t>Назив пројекта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Планирана средства (и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знос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у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динарима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21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22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3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Систем за наводњавање Ресавска целина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416.100.000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Санација речног корита на 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потоку Булињак са израдом насипа и санација потока Бељаве</a:t>
                      </a:r>
                      <a:endParaRPr lang="sr-Cyrl-RS" sz="1200" dirty="0" smtClean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Филтерско постројење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са системом за загревање базена и уређење свлачионица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160.225.000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постројења за пречишћавање воде на изворишту “Перкићево”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126.945.800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дистрибутивне водоводне мреже у селу Проштинац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6.876.000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Пројекат модернизације и адаптације система аутоматског надзора и управљања – водовод </a:t>
                      </a:r>
                      <a:r>
                        <a:rPr lang="sr-Latn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SCADA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+mj-lt"/>
                          <a:ea typeface="Times New Roman"/>
                        </a:rPr>
                        <a:t>13.000.000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200" dirty="0" smtClean="0">
                          <a:effectLst/>
                          <a:latin typeface="+mj-lt"/>
                          <a:ea typeface="Times New Roman"/>
                        </a:rPr>
                        <a:t>10.200.000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Радови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на унапређењу енергетске ефикасности објекта Основне школе “Стеван Синђелић” Војска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17.500.000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стамбеног објекта социјалног становања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у Каменичкој улици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89.700.000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 txBox="1">
            <a:spLocks/>
          </p:cNvSpPr>
          <p:nvPr/>
        </p:nvSpPr>
        <p:spPr>
          <a:xfrm>
            <a:off x="428596" y="14285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Најважнији пројекти од интереса за локалну заједницу</a:t>
            </a:r>
            <a:r>
              <a:rPr kumimoji="0" lang="sr-Cyrl-R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sr-Cyrl-R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kumimoji="0" lang="sr-Cyrl-R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из других извора)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4167668"/>
              </p:ext>
            </p:extLst>
          </p:nvPr>
        </p:nvGraphicFramePr>
        <p:xfrm>
          <a:off x="571472" y="1285860"/>
          <a:ext cx="7751203" cy="451237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j-lt"/>
                        </a:rPr>
                        <a:t>Назив пројекта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Планирана средства (и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знос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у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динарима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21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22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3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Унапређење приступачности особама са инвалидитетом – изградња лифта на згради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Средње школе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12.050.000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школског игралишта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у Купиновцу</a:t>
                      </a:r>
                      <a:endParaRPr lang="sr-Cyrl-RS" sz="1200" dirty="0" smtClean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3.550.000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телекомуникационих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и сигналних инсталација у згради општине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2.600.000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</a:t>
                      </a:r>
                      <a:r>
                        <a:rPr lang="sr-Cyrl-RS" sz="1200" b="1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и реконструкција саобраћајница у Новој зони привређивања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28.800.000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пута Врлане - Грабовац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13.000.000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пута Роћевац - Седларе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18.300.000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Изградња пешачко бициклистичке стазе у селу Кушиљеву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10.700.000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9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Врачарске улице у Свилајнцу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39.000.000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6F7CB4A-67E9-4969-9378-2F9471CD2B89}"/>
              </a:ext>
            </a:extLst>
          </p:cNvPr>
          <p:cNvSpPr txBox="1">
            <a:spLocks/>
          </p:cNvSpPr>
          <p:nvPr/>
        </p:nvSpPr>
        <p:spPr>
          <a:xfrm>
            <a:off x="428596" y="142852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Најважнији пројекти од интереса за локалну заједницу</a:t>
            </a:r>
            <a:r>
              <a:rPr lang="sr-Cyrl-RS" sz="28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(</a:t>
            </a:r>
            <a:r>
              <a:rPr kumimoji="0" lang="sr-Cyrl-R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из других извора)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xmlns="" id="{331EDB91-2BB9-44DA-8764-415DB494F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784167668"/>
              </p:ext>
            </p:extLst>
          </p:nvPr>
        </p:nvGraphicFramePr>
        <p:xfrm>
          <a:off x="571472" y="1285860"/>
          <a:ext cx="7751203" cy="290347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294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173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+mj-lt"/>
                        </a:rPr>
                        <a:t>Назив пројекта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Планирана средства (и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знос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у </a:t>
                      </a:r>
                      <a:r>
                        <a:rPr lang="en-US" sz="1200" dirty="0" err="1">
                          <a:effectLst/>
                          <a:latin typeface="+mj-lt"/>
                        </a:rPr>
                        <a:t>динарима</a:t>
                      </a:r>
                      <a:r>
                        <a:rPr lang="sr-Cyrl-RS" sz="1200" dirty="0">
                          <a:effectLst/>
                          <a:latin typeface="+mj-lt"/>
                        </a:rPr>
                        <a:t>)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96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21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20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22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202</a:t>
                      </a:r>
                      <a:r>
                        <a:rPr lang="sr-Cyrl-RS" sz="1200" dirty="0" smtClean="0">
                          <a:effectLst/>
                          <a:latin typeface="+mj-lt"/>
                        </a:rPr>
                        <a:t>3</a:t>
                      </a:r>
                      <a:endParaRPr lang="en-US" sz="1200" b="1" i="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тротоара у улици</a:t>
                      </a:r>
                      <a:r>
                        <a:rPr lang="sr-Cyrl-RS" sz="1200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Краља Петра Првог у Свилајнцу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8.900.000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9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моста у селу Луковица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5.900.000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35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Отварање иновационог стартап центра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21.500.000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97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Унапређење иновационих капацитета</a:t>
                      </a:r>
                      <a:r>
                        <a:rPr lang="sr-Cyrl-RS" sz="1200" b="1" baseline="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 општине Свилајнца – Паметни градови</a:t>
                      </a:r>
                      <a:endParaRPr lang="en-US" sz="1200" b="1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6.000.000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  <a:cs typeface="Rod" pitchFamily="49" charset="-79"/>
                        </a:rPr>
                        <a:t>Реконструкција државног пута Свилајнац - Медвеђа</a:t>
                      </a:r>
                      <a:endParaRPr lang="en-US" sz="1200" dirty="0">
                        <a:effectLst/>
                        <a:latin typeface="+mj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j-lt"/>
                          <a:ea typeface="Times New Roman"/>
                        </a:rPr>
                        <a:t>500.000.000</a:t>
                      </a: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34" y="1857364"/>
            <a:ext cx="8258204" cy="2523130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4744" y="285728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034" y="857232"/>
            <a:ext cx="835824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</a:t>
            </a:r>
            <a:r>
              <a:rPr lang="sr-Cyrl-RS" dirty="0" smtClean="0"/>
              <a:t>у</a:t>
            </a:r>
            <a:r>
              <a:rPr lang="sr-Latn-RS" dirty="0" smtClean="0"/>
              <a:t> приходима и примањима у</a:t>
            </a:r>
            <a:r>
              <a:rPr lang="sr-Cyrl-RS" dirty="0" smtClean="0"/>
              <a:t> </a:t>
            </a:r>
            <a:r>
              <a:rPr lang="sr-Cyrl-RS" dirty="0"/>
              <a:t>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</a:t>
            </a:r>
            <a:r>
              <a:rPr lang="sr-Cyrl-RS" dirty="0" smtClean="0"/>
              <a:t>променило</a:t>
            </a:r>
            <a:r>
              <a:rPr lang="sr-Latn-RS" dirty="0" smtClean="0"/>
              <a:t> у расходима и издацима</a:t>
            </a:r>
            <a:r>
              <a:rPr lang="sr-Cyrl-RS" dirty="0" smtClean="0"/>
              <a:t> </a:t>
            </a:r>
            <a:r>
              <a:rPr lang="sr-Cyrl-RS" dirty="0"/>
              <a:t>у односу на </a:t>
            </a:r>
            <a:r>
              <a:rPr lang="sr-Cyrl-RS" dirty="0" smtClean="0"/>
              <a:t>20</a:t>
            </a:r>
            <a:r>
              <a:rPr lang="sr-Latn-R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капитални пројекти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зајединицу         (из других извора)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5720" y="785794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smtClean="0"/>
              <a:t>суграђанке,</a:t>
            </a:r>
            <a:endParaRPr lang="sr-Cyrl-RS" b="1" dirty="0"/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Свилајнац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2021.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</a:t>
            </a:r>
            <a:r>
              <a:rPr lang="sr-Cyrl-RS" dirty="0" smtClean="0"/>
              <a:t>средстава.</a:t>
            </a:r>
          </a:p>
          <a:p>
            <a:pPr algn="just"/>
            <a:endParaRPr lang="sr-Cyrl-RS" dirty="0" smtClean="0">
              <a:solidFill>
                <a:srgbClr val="FF0000"/>
              </a:solidFill>
            </a:endParaRPr>
          </a:p>
          <a:p>
            <a:pPr algn="just"/>
            <a:endParaRPr lang="sr-Cyrl-RS" dirty="0" smtClean="0">
              <a:solidFill>
                <a:srgbClr val="FF0000"/>
              </a:solidFill>
            </a:endParaRPr>
          </a:p>
          <a:p>
            <a:pPr algn="just"/>
            <a:r>
              <a:rPr lang="sr-Cyrl-RS" dirty="0" smtClean="0">
                <a:solidFill>
                  <a:srgbClr val="FF0000"/>
                </a:solidFill>
              </a:rPr>
              <a:t>                                                                      </a:t>
            </a:r>
            <a:r>
              <a:rPr lang="sr-Cyrl-RS" dirty="0" smtClean="0"/>
              <a:t>Буџет општине Свилајнац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285720" y="1000109"/>
            <a:ext cx="4175254" cy="22860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r>
              <a:rPr lang="sr-Latn-RS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Cyrl-RS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20" y="3286124"/>
            <a:ext cx="4214842" cy="321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за културу  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Ресавска библиотека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Центар за бригу о старима, деци и особама са инвалидитетом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ПУ </a:t>
            </a:r>
            <a:r>
              <a:rPr lang="sr-Latn-RS" altLang="en-US" sz="1700" dirty="0" smtClean="0">
                <a:cs typeface="Calibri" panose="020F0502020204030204" pitchFamily="34" charset="0"/>
              </a:rPr>
              <a:t>“</a:t>
            </a:r>
            <a:r>
              <a:rPr lang="sr-Cyrl-RS" altLang="en-US" sz="1700" dirty="0" smtClean="0">
                <a:cs typeface="Calibri" panose="020F0502020204030204" pitchFamily="34" charset="0"/>
              </a:rPr>
              <a:t>Дечја радост” Свилајнац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1934" y="1285860"/>
            <a:ext cx="4786314" cy="4429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 algn="ctr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(школе)</a:t>
            </a:r>
          </a:p>
          <a:p>
            <a:pPr algn="ctr">
              <a:spcBef>
                <a:spcPct val="20000"/>
              </a:spcBef>
            </a:pPr>
            <a:endParaRPr lang="ru-RU" altLang="en-US" sz="1700" dirty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Установе социјалне заштите (Центар за социјални рад, Црвени крст)</a:t>
            </a:r>
          </a:p>
          <a:p>
            <a:pPr algn="ctr">
              <a:spcBef>
                <a:spcPct val="20000"/>
              </a:spcBef>
            </a:pPr>
            <a:endParaRPr lang="ru-RU" altLang="en-US" sz="1700" dirty="0" smtClean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buFontTx/>
              <a:buChar char="-"/>
            </a:pPr>
            <a:r>
              <a:rPr lang="ru-RU" altLang="en-US" sz="1700" dirty="0" smtClean="0">
                <a:cs typeface="Calibri" panose="020F0502020204030204" pitchFamily="34" charset="0"/>
              </a:rPr>
              <a:t>Јавна предузећа  (КЈП </a:t>
            </a:r>
            <a:r>
              <a:rPr lang="sr-Latn-RS" altLang="en-US" sz="1700" dirty="0" smtClean="0">
                <a:cs typeface="Calibri" panose="020F0502020204030204" pitchFamily="34" charset="0"/>
              </a:rPr>
              <a:t>“</a:t>
            </a:r>
            <a:r>
              <a:rPr lang="sr-Cyrl-RS" altLang="en-US" sz="1700" dirty="0" smtClean="0">
                <a:cs typeface="Calibri" panose="020F0502020204030204" pitchFamily="34" charset="0"/>
              </a:rPr>
              <a:t>Морава”и </a:t>
            </a:r>
            <a:r>
              <a:rPr lang="ru-RU" altLang="en-US" sz="1700" dirty="0" smtClean="0">
                <a:cs typeface="Calibri" panose="020F0502020204030204" pitchFamily="34" charset="0"/>
              </a:rPr>
              <a:t>ЈП СТЦ Природњачки центар </a:t>
            </a:r>
            <a:r>
              <a:rPr lang="sr-Cyrl-RS" altLang="en-US" sz="1700" dirty="0" smtClean="0">
                <a:cs typeface="Calibri" panose="020F0502020204030204" pitchFamily="34" charset="0"/>
              </a:rPr>
              <a:t>)</a:t>
            </a:r>
          </a:p>
          <a:p>
            <a:pPr algn="ctr">
              <a:spcBef>
                <a:spcPct val="20000"/>
              </a:spcBef>
              <a:buFontTx/>
              <a:buChar char="-"/>
            </a:pPr>
            <a:endParaRPr lang="sr-Cyrl-RS" altLang="en-US" sz="1700" dirty="0" smtClean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buFontTx/>
              <a:buChar char="-"/>
            </a:pPr>
            <a:r>
              <a:rPr lang="ru-RU" altLang="en-US" sz="1700" dirty="0" smtClean="0">
                <a:cs typeface="Calibri" panose="020F0502020204030204" pitchFamily="34" charset="0"/>
              </a:rPr>
              <a:t>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(верске организације,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</a:t>
            </a:r>
            <a:r>
              <a:rPr lang="ru-RU" altLang="en-US" sz="1700" dirty="0" smtClean="0">
                <a:cs typeface="Calibri" panose="020F0502020204030204" pitchFamily="34" charset="0"/>
              </a:rPr>
              <a:t>удружења оболелих </a:t>
            </a:r>
            <a:r>
              <a:rPr lang="ru-RU" altLang="en-US" sz="1700" dirty="0">
                <a:cs typeface="Calibri" panose="020F0502020204030204" pitchFamily="34" charset="0"/>
              </a:rPr>
              <a:t>итд</a:t>
            </a:r>
            <a:r>
              <a:rPr lang="ru-RU" altLang="en-US" sz="1700" dirty="0" smtClean="0">
                <a:cs typeface="Calibri" panose="020F0502020204030204" pitchFamily="34" charset="0"/>
              </a:rPr>
              <a:t>.)</a:t>
            </a:r>
          </a:p>
          <a:p>
            <a:pPr algn="ctr">
              <a:spcBef>
                <a:spcPct val="20000"/>
              </a:spcBef>
              <a:buFontTx/>
              <a:buChar char="-"/>
            </a:pPr>
            <a:endParaRPr lang="ru-RU" altLang="en-US" sz="1700" dirty="0" smtClean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ru-RU" altLang="en-US" sz="1700" dirty="0" smtClean="0">
                <a:cs typeface="Calibri" panose="020F0502020204030204" pitchFamily="34" charset="0"/>
              </a:rPr>
              <a:t>	- Спортске организације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 algn="ctr"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43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214282" y="928670"/>
            <a:ext cx="850112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 smtClean="0"/>
              <a:t>Приликом </a:t>
            </a:r>
            <a:r>
              <a:rPr lang="sr-Cyrl-RS" sz="1700" dirty="0"/>
              <a:t>дефинисања овог, за општину </a:t>
            </a:r>
            <a:r>
              <a:rPr lang="sr-Cyrl-RS" sz="1700" dirty="0" smtClean="0"/>
              <a:t>Свилајнац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</a:t>
            </a:r>
            <a:r>
              <a:rPr lang="sr-Cyrl-RS" sz="1700" dirty="0" smtClean="0"/>
              <a:t>документа, руководи </a:t>
            </a:r>
            <a:r>
              <a:rPr lang="sr-Cyrl-RS" sz="1700" dirty="0"/>
              <a:t>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928662" y="928670"/>
          <a:ext cx="7500990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275624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214282" y="785794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571480"/>
            <a:ext cx="8786842" cy="6072230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Свилајнац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2021. </a:t>
            </a:r>
            <a:r>
              <a:rPr lang="sr-Cyrl-RS" sz="1700" dirty="0"/>
              <a:t>годину </a:t>
            </a:r>
            <a:r>
              <a:rPr lang="sr-Cyrl-RS" sz="1700" dirty="0" smtClean="0"/>
              <a:t>износе</a:t>
            </a:r>
          </a:p>
          <a:p>
            <a:pPr algn="just">
              <a:buNone/>
            </a:pPr>
            <a:endParaRPr lang="sr-Cyrl-RS" sz="1600" dirty="0" smtClean="0"/>
          </a:p>
          <a:p>
            <a:pPr algn="just"/>
            <a:endParaRPr lang="en-GB" sz="1600" dirty="0" smtClean="0"/>
          </a:p>
          <a:p>
            <a:pPr algn="just"/>
            <a:endParaRPr lang="en-GB" sz="1600" dirty="0" smtClean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dirty="0" smtClean="0"/>
              <a:t>Свилајнац за 2021.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1.237.175.000 динара</a:t>
            </a:r>
            <a:r>
              <a:rPr lang="sr-Cyrl-RS" sz="1700" dirty="0"/>
              <a:t>, пренета средства из ранијих година у износу од </a:t>
            </a:r>
            <a:r>
              <a:rPr lang="sr-Cyrl-RS" sz="1700" dirty="0" smtClean="0"/>
              <a:t>58.182.000 динара </a:t>
            </a:r>
            <a:r>
              <a:rPr lang="sr-Cyrl-RS" sz="1700" dirty="0"/>
              <a:t>и средства из осталих извора у износу од </a:t>
            </a:r>
            <a:r>
              <a:rPr lang="sr-Cyrl-RS" sz="1700" dirty="0" smtClean="0"/>
              <a:t>20.491.700 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214282" y="4286256"/>
          <a:ext cx="8715436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b="1" dirty="0" smtClean="0"/>
              <a:t>1,3 </a:t>
            </a:r>
            <a:r>
              <a:rPr lang="sr-Cyrl-RS" sz="3200" b="1" dirty="0" smtClean="0"/>
              <a:t>милијарди </a:t>
            </a:r>
            <a:r>
              <a:rPr lang="sr-Cyrl-RS" sz="3200" b="1" dirty="0" smtClean="0"/>
              <a:t>динара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8D309-8210-4156-815F-5C40CB5114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8649A-4D15-4AF6-983D-B3C07ADB54D3}">
  <ds:schemaRefs>
    <ds:schemaRef ds:uri="http://schemas.microsoft.com/office/2006/metadata/properties"/>
    <ds:schemaRef ds:uri="http://schemas.microsoft.com/office/infopath/2007/PartnerControls"/>
    <ds:schemaRef ds:uri="934e4f6f-c740-4e49-838d-10594e3f873c"/>
  </ds:schemaRefs>
</ds:datastoreItem>
</file>

<file path=customXml/itemProps3.xml><?xml version="1.0" encoding="utf-8"?>
<ds:datastoreItem xmlns:ds="http://schemas.openxmlformats.org/officeDocument/2006/customXml" ds:itemID="{00AC4ACF-3D59-4AC1-B922-560DA8BD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4015</TotalTime>
  <Words>1798</Words>
  <Application>Microsoft Office PowerPoint</Application>
  <PresentationFormat>On-screen Show (4:3)</PresentationFormat>
  <Paragraphs>351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Custom Design</vt:lpstr>
      <vt:lpstr>Concourse</vt:lpstr>
      <vt:lpstr>ОПШТИНА СВИЛАЈНАЦ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2021. годину</vt:lpstr>
      <vt:lpstr>Структура планираних прихода и примања за 2021. годину</vt:lpstr>
      <vt:lpstr>Шта се променило у приходима и примањима у односу на 2020. годину?</vt:lpstr>
      <vt:lpstr>На шта се троше јавна средства?</vt:lpstr>
      <vt:lpstr>Slide 15</vt:lpstr>
      <vt:lpstr>Структура планираних расхода и издатака буџета за 2021. годину</vt:lpstr>
      <vt:lpstr>Структура планираних расхода и издатака буџета за 2021. годину</vt:lpstr>
      <vt:lpstr>Шта се променило у расходима и издацима у односу на 2020. годину?</vt:lpstr>
      <vt:lpstr>Најважнији капитални пројекти који се финансирају из буџета Општине Свилајнац</vt:lpstr>
      <vt:lpstr>Најважнији капитални пројекти који се финансирају из буџета Општине Свилајнац</vt:lpstr>
      <vt:lpstr>Најважнији пројекти од интереса за локалну заједницу (из других извора)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Korisnik</cp:lastModifiedBy>
  <cp:revision>479</cp:revision>
  <cp:lastPrinted>2018-01-29T14:26:33Z</cp:lastPrinted>
  <dcterms:created xsi:type="dcterms:W3CDTF">2006-08-16T00:00:00Z</dcterms:created>
  <dcterms:modified xsi:type="dcterms:W3CDTF">2020-11-25T07:43:23Z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